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Lst>
  <p:sldSz cx="18288000" cy="10287000"/>
  <p:notesSz cx="6858000" cy="9144000"/>
  <p:embeddedFontLst>
    <p:embeddedFont>
      <p:font typeface="Codec Pro Bold" charset="1" panose="00000600000000000000"/>
      <p:regular r:id="rId11"/>
    </p:embeddedFont>
    <p:embeddedFont>
      <p:font typeface="League Spartan" charset="1" panose="00000800000000000000"/>
      <p:regular r:id="rId12"/>
    </p:embeddedFont>
    <p:embeddedFont>
      <p:font typeface="Poppins" charset="1" panose="00000500000000000000"/>
      <p:regular r:id="rId13"/>
    </p:embeddedFont>
    <p:embeddedFont>
      <p:font typeface="Poppins Bold" charset="1" panose="00000800000000000000"/>
      <p:regular r:id="rId14"/>
    </p:embeddedFont>
    <p:embeddedFont>
      <p:font typeface="Academy" charset="1" panose="00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15" Target="https://github.com/Morathi-Academic/ITAI2372.git" TargetMode="External" Type="http://schemas.openxmlformats.org/officeDocument/2006/relationships/hyperlink"/><Relationship Id="rId2" Target="../media/image1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4345752" y="-825227"/>
            <a:ext cx="11112227" cy="11112227"/>
          </a:xfrm>
          <a:custGeom>
            <a:avLst/>
            <a:gdLst/>
            <a:ahLst/>
            <a:cxnLst/>
            <a:rect r="r" b="b" t="t" l="l"/>
            <a:pathLst>
              <a:path h="11112227" w="11112227">
                <a:moveTo>
                  <a:pt x="11112226" y="11112227"/>
                </a:moveTo>
                <a:lnTo>
                  <a:pt x="0" y="11112227"/>
                </a:lnTo>
                <a:lnTo>
                  <a:pt x="0" y="0"/>
                </a:lnTo>
                <a:lnTo>
                  <a:pt x="11112226" y="0"/>
                </a:lnTo>
                <a:lnTo>
                  <a:pt x="11112226" y="11112227"/>
                </a:lnTo>
                <a:close/>
              </a:path>
            </a:pathLst>
          </a:custGeom>
          <a:blipFill>
            <a:blip r:embed="rId3">
              <a:alphaModFix amt="23000"/>
            </a:blip>
            <a:stretch>
              <a:fillRect l="0" t="0" r="0" b="0"/>
            </a:stretch>
          </a:blipFill>
        </p:spPr>
      </p:sp>
      <p:sp>
        <p:nvSpPr>
          <p:cNvPr name="Freeform 4" id="4"/>
          <p:cNvSpPr/>
          <p:nvPr/>
        </p:nvSpPr>
        <p:spPr>
          <a:xfrm flipH="false" flipV="false" rot="0">
            <a:off x="3106320" y="943019"/>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840066" y="2179464"/>
            <a:ext cx="5526153" cy="3961742"/>
          </a:xfrm>
          <a:prstGeom prst="rect">
            <a:avLst/>
          </a:prstGeom>
        </p:spPr>
        <p:txBody>
          <a:bodyPr anchor="t" rtlCol="false" tIns="0" lIns="0" bIns="0" rIns="0">
            <a:spAutoFit/>
          </a:bodyPr>
          <a:lstStyle/>
          <a:p>
            <a:pPr algn="l">
              <a:lnSpc>
                <a:spcPts val="6700"/>
              </a:lnSpc>
            </a:pPr>
            <a:r>
              <a:rPr lang="en-US" sz="7204" b="true">
                <a:solidFill>
                  <a:srgbClr val="FFFFFF"/>
                </a:solidFill>
                <a:latin typeface="Codec Pro Bold"/>
                <a:ea typeface="Codec Pro Bold"/>
                <a:cs typeface="Codec Pro Bold"/>
                <a:sym typeface="Codec Pro Bold"/>
              </a:rPr>
              <a:t>AI Applications Portfolio Assignment</a:t>
            </a:r>
          </a:p>
          <a:p>
            <a:pPr algn="l">
              <a:lnSpc>
                <a:spcPts val="3615"/>
              </a:lnSpc>
            </a:pPr>
          </a:p>
        </p:txBody>
      </p:sp>
      <p:sp>
        <p:nvSpPr>
          <p:cNvPr name="TextBox 6" id="6"/>
          <p:cNvSpPr txBox="true"/>
          <p:nvPr/>
        </p:nvSpPr>
        <p:spPr>
          <a:xfrm rot="0">
            <a:off x="3988608" y="1087774"/>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Final Portfolio</a:t>
            </a:r>
          </a:p>
        </p:txBody>
      </p:sp>
      <p:sp>
        <p:nvSpPr>
          <p:cNvPr name="TextBox 7" id="7"/>
          <p:cNvSpPr txBox="true"/>
          <p:nvPr/>
        </p:nvSpPr>
        <p:spPr>
          <a:xfrm rot="0">
            <a:off x="2840066" y="6619436"/>
            <a:ext cx="9209333" cy="2963131"/>
          </a:xfrm>
          <a:prstGeom prst="rect">
            <a:avLst/>
          </a:prstGeom>
        </p:spPr>
        <p:txBody>
          <a:bodyPr anchor="t" rtlCol="false" tIns="0" lIns="0" bIns="0" rIns="0">
            <a:spAutoFit/>
          </a:bodyPr>
          <a:lstStyle/>
          <a:p>
            <a:pPr algn="l">
              <a:lnSpc>
                <a:spcPts val="2966"/>
              </a:lnSpc>
              <a:spcBef>
                <a:spcPct val="0"/>
              </a:spcBef>
            </a:pPr>
            <a:r>
              <a:rPr lang="en-US" sz="2118">
                <a:solidFill>
                  <a:srgbClr val="FFFFFF"/>
                </a:solidFill>
                <a:latin typeface="Poppins"/>
                <a:ea typeface="Poppins"/>
                <a:cs typeface="Poppins"/>
                <a:sym typeface="Poppins"/>
              </a:rPr>
              <a:t>I am a student at Houston Community College, pursuing a Bachelor of Applied Technology (BAT). My experience includes analyzing data to uncover patterns and insights through techniques like exploratory data analysis (EDA) and creating meaningful visualizations. I’ve also worked on projects such as building a spam email detector, designing an algorithm to predict hit songs, and am currently exploring the development of chatbots, demonstrating my ability to apply AI techniques to solve real world challenges.</a:t>
            </a:r>
          </a:p>
        </p:txBody>
      </p:sp>
      <p:sp>
        <p:nvSpPr>
          <p:cNvPr name="TextBox 8" id="8"/>
          <p:cNvSpPr txBox="true"/>
          <p:nvPr/>
        </p:nvSpPr>
        <p:spPr>
          <a:xfrm rot="0">
            <a:off x="2840066" y="5827515"/>
            <a:ext cx="3327250"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Morathi Lincoln Mnkandla</a:t>
            </a:r>
          </a:p>
        </p:txBody>
      </p:sp>
      <p:sp>
        <p:nvSpPr>
          <p:cNvPr name="TextBox 9" id="9"/>
          <p:cNvSpPr txBox="true"/>
          <p:nvPr/>
        </p:nvSpPr>
        <p:spPr>
          <a:xfrm rot="0">
            <a:off x="2840066" y="6239071"/>
            <a:ext cx="3327250"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About Me: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48933" y="2027215"/>
            <a:ext cx="8857462" cy="11413199"/>
          </a:xfrm>
          <a:custGeom>
            <a:avLst/>
            <a:gdLst/>
            <a:ahLst/>
            <a:cxnLst/>
            <a:rect r="r" b="b" t="t" l="l"/>
            <a:pathLst>
              <a:path h="11413199" w="8857462">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46146" y="2268151"/>
            <a:ext cx="6947432" cy="8485413"/>
          </a:xfrm>
          <a:custGeom>
            <a:avLst/>
            <a:gdLst/>
            <a:ahLst/>
            <a:cxnLst/>
            <a:rect r="r" b="b" t="t" l="l"/>
            <a:pathLst>
              <a:path h="8485413" w="6947432">
                <a:moveTo>
                  <a:pt x="0" y="0"/>
                </a:moveTo>
                <a:lnTo>
                  <a:pt x="6947432" y="0"/>
                </a:lnTo>
                <a:lnTo>
                  <a:pt x="6947432" y="8485413"/>
                </a:lnTo>
                <a:lnTo>
                  <a:pt x="0" y="8485413"/>
                </a:lnTo>
                <a:lnTo>
                  <a:pt x="0" y="0"/>
                </a:lnTo>
                <a:close/>
              </a:path>
            </a:pathLst>
          </a:custGeom>
          <a:blipFill>
            <a:blip r:embed="rId5"/>
            <a:stretch>
              <a:fillRect l="0" t="0" r="0" b="0"/>
            </a:stretch>
          </a:blipFill>
        </p:spPr>
      </p:sp>
      <p:sp>
        <p:nvSpPr>
          <p:cNvPr name="Freeform 5" id="5"/>
          <p:cNvSpPr/>
          <p:nvPr/>
        </p:nvSpPr>
        <p:spPr>
          <a:xfrm flipH="false" flipV="false" rot="0">
            <a:off x="2445308"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445308" y="2058116"/>
            <a:ext cx="7771634" cy="1424872"/>
          </a:xfrm>
          <a:prstGeom prst="rect">
            <a:avLst/>
          </a:prstGeom>
        </p:spPr>
        <p:txBody>
          <a:bodyPr anchor="t" rtlCol="false" tIns="0" lIns="0" bIns="0" rIns="0">
            <a:spAutoFit/>
          </a:bodyPr>
          <a:lstStyle/>
          <a:p>
            <a:pPr algn="l">
              <a:lnSpc>
                <a:spcPts val="5101"/>
              </a:lnSpc>
            </a:pPr>
            <a:r>
              <a:rPr lang="en-US" sz="5485" b="true">
                <a:solidFill>
                  <a:srgbClr val="FFFFFF"/>
                </a:solidFill>
                <a:latin typeface="Codec Pro Bold"/>
                <a:ea typeface="Codec Pro Bold"/>
                <a:cs typeface="Codec Pro Bold"/>
                <a:sym typeface="Codec Pro Bold"/>
              </a:rPr>
              <a:t>Course Highlights/Key Projects</a:t>
            </a:r>
          </a:p>
        </p:txBody>
      </p:sp>
      <p:sp>
        <p:nvSpPr>
          <p:cNvPr name="TextBox 7" id="7"/>
          <p:cNvSpPr txBox="true"/>
          <p:nvPr/>
        </p:nvSpPr>
        <p:spPr>
          <a:xfrm rot="0">
            <a:off x="3327595"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Final Portfolio</a:t>
            </a:r>
          </a:p>
        </p:txBody>
      </p:sp>
      <p:sp>
        <p:nvSpPr>
          <p:cNvPr name="TextBox 8" id="8"/>
          <p:cNvSpPr txBox="true"/>
          <p:nvPr/>
        </p:nvSpPr>
        <p:spPr>
          <a:xfrm rot="0">
            <a:off x="85993" y="3751942"/>
            <a:ext cx="11680325" cy="2442337"/>
          </a:xfrm>
          <a:prstGeom prst="rect">
            <a:avLst/>
          </a:prstGeom>
        </p:spPr>
        <p:txBody>
          <a:bodyPr anchor="t" rtlCol="false" tIns="0" lIns="0" bIns="0" rIns="0">
            <a:spAutoFit/>
          </a:bodyPr>
          <a:lstStyle/>
          <a:p>
            <a:pPr algn="just">
              <a:lnSpc>
                <a:spcPts val="2407"/>
              </a:lnSpc>
            </a:pPr>
            <a:r>
              <a:rPr lang="en-US" sz="1719" b="true">
                <a:solidFill>
                  <a:srgbClr val="FFFFFF"/>
                </a:solidFill>
                <a:latin typeface="Poppins Bold"/>
                <a:ea typeface="Poppins Bold"/>
                <a:cs typeface="Poppins Bold"/>
                <a:sym typeface="Poppins Bold"/>
              </a:rPr>
              <a:t>Key Assignment 1 of 3: Analysis of "2057- Michio Kaku: The Body (Ep. 1)"</a:t>
            </a:r>
          </a:p>
          <a:p>
            <a:pPr algn="just">
              <a:lnSpc>
                <a:spcPts val="2407"/>
              </a:lnSpc>
            </a:pPr>
            <a:r>
              <a:rPr lang="en-US" sz="1719">
                <a:solidFill>
                  <a:srgbClr val="FFFFFF"/>
                </a:solidFill>
                <a:latin typeface="Poppins"/>
                <a:ea typeface="Poppins"/>
                <a:cs typeface="Poppins"/>
                <a:sym typeface="Poppins"/>
              </a:rPr>
              <a:t>This project deepened my understanding of AI's impact on healthcare by comparing futuristic predictions to today’s advancements. I reflected on how wearable tech, like smartwatches, and tools like IBM Watson Health embody aspects of Kaku’s vision, particularly in diagnostics and personalized medicine.</a:t>
            </a:r>
          </a:p>
          <a:p>
            <a:pPr algn="just">
              <a:lnSpc>
                <a:spcPts val="2407"/>
              </a:lnSpc>
            </a:pPr>
            <a:r>
              <a:rPr lang="en-US" sz="1719">
                <a:solidFill>
                  <a:srgbClr val="FFFFFF"/>
                </a:solidFill>
                <a:latin typeface="Poppins"/>
                <a:ea typeface="Poppins"/>
                <a:cs typeface="Poppins"/>
                <a:sym typeface="Poppins"/>
              </a:rPr>
              <a:t>The ethical dilemmas of health data privacy and equitable AI access stood out as critical challenges, prompting me to think about how policies can shape the future of AI-driven healthcare. This assignment connected AI theory with its real-world implications, giving me valuable insights into its societal impact.</a:t>
            </a:r>
          </a:p>
          <a:p>
            <a:pPr algn="just">
              <a:lnSpc>
                <a:spcPts val="2407"/>
              </a:lnSpc>
              <a:spcBef>
                <a:spcPct val="0"/>
              </a:spcBef>
            </a:pPr>
          </a:p>
        </p:txBody>
      </p:sp>
      <p:sp>
        <p:nvSpPr>
          <p:cNvPr name="TextBox 9" id="9"/>
          <p:cNvSpPr txBox="true"/>
          <p:nvPr/>
        </p:nvSpPr>
        <p:spPr>
          <a:xfrm rot="0">
            <a:off x="16421303" y="787152"/>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02</a:t>
            </a:r>
          </a:p>
        </p:txBody>
      </p:sp>
      <p:sp>
        <p:nvSpPr>
          <p:cNvPr name="TextBox 10" id="10"/>
          <p:cNvSpPr txBox="true"/>
          <p:nvPr/>
        </p:nvSpPr>
        <p:spPr>
          <a:xfrm rot="0">
            <a:off x="85993" y="6463233"/>
            <a:ext cx="11460153" cy="3657903"/>
          </a:xfrm>
          <a:prstGeom prst="rect">
            <a:avLst/>
          </a:prstGeom>
        </p:spPr>
        <p:txBody>
          <a:bodyPr anchor="t" rtlCol="false" tIns="0" lIns="0" bIns="0" rIns="0">
            <a:spAutoFit/>
          </a:bodyPr>
          <a:lstStyle/>
          <a:p>
            <a:pPr algn="just">
              <a:lnSpc>
                <a:spcPts val="2410"/>
              </a:lnSpc>
            </a:pPr>
            <a:r>
              <a:rPr lang="en-US" sz="1721" b="true">
                <a:solidFill>
                  <a:srgbClr val="FFFFFF"/>
                </a:solidFill>
                <a:latin typeface="Poppins Bold"/>
                <a:ea typeface="Poppins Bold"/>
                <a:cs typeface="Poppins Bold"/>
                <a:sym typeface="Poppins Bold"/>
              </a:rPr>
              <a:t>Key Assignment 2 of 3: Analysis of AI Advancements and Global AI Regulations</a:t>
            </a:r>
          </a:p>
          <a:p>
            <a:pPr algn="just">
              <a:lnSpc>
                <a:spcPts val="2410"/>
              </a:lnSpc>
            </a:pPr>
            <a:r>
              <a:rPr lang="en-US" sz="1721">
                <a:solidFill>
                  <a:srgbClr val="FFFFFF"/>
                </a:solidFill>
                <a:latin typeface="Poppins"/>
                <a:ea typeface="Poppins"/>
                <a:cs typeface="Poppins"/>
                <a:sym typeface="Poppins"/>
              </a:rPr>
              <a:t>This project allowed me to explore groundbreaking AI technologies like ChatGPT-4, DeepMind's AlphaFold, and Tesla's Full Self-Driving Beta. I reflected on how these innovations are shaping industries—from healthcare and drug discovery to autonomous transportation. For instance, ChatGPT-4’s multimodal capabilities fascinated me for its potential to redefine education and content creation.</a:t>
            </a:r>
          </a:p>
          <a:p>
            <a:pPr algn="just">
              <a:lnSpc>
                <a:spcPts val="2410"/>
              </a:lnSpc>
            </a:pPr>
            <a:r>
              <a:rPr lang="en-US" sz="1721">
                <a:solidFill>
                  <a:srgbClr val="FFFFFF"/>
                </a:solidFill>
                <a:latin typeface="Poppins"/>
                <a:ea typeface="Poppins"/>
                <a:cs typeface="Poppins"/>
                <a:sym typeface="Poppins"/>
              </a:rPr>
              <a:t>In addition, comparing AI regulations between Australia and the EU broadened my understanding of global governance approaches. While Australia adopts a flexible, innovation-friendly stance, the EU enforces strict rules for transparency and accountability. Analyzing these differences helped me appreciate the delicate balance between fostering innovation and ensuring ethical AI practices. This assignment deepened my insights into AI’s global impact and ethical considerations.</a:t>
            </a:r>
          </a:p>
          <a:p>
            <a:pPr algn="just">
              <a:lnSpc>
                <a:spcPts val="2410"/>
              </a:lnSpc>
            </a:pPr>
          </a:p>
          <a:p>
            <a:pPr algn="just">
              <a:lnSpc>
                <a:spcPts val="241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6255102"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5">
              <a:alphaModFix amt="18000"/>
            </a:blip>
            <a:stretch>
              <a:fillRect l="0" t="0" r="0" b="0"/>
            </a:stretch>
          </a:blipFill>
        </p:spPr>
      </p:sp>
      <p:sp>
        <p:nvSpPr>
          <p:cNvPr name="Freeform 5" id="5"/>
          <p:cNvSpPr/>
          <p:nvPr/>
        </p:nvSpPr>
        <p:spPr>
          <a:xfrm flipH="false" flipV="false" rot="0">
            <a:off x="-1023747" y="1344587"/>
            <a:ext cx="8339090" cy="10077450"/>
          </a:xfrm>
          <a:custGeom>
            <a:avLst/>
            <a:gdLst/>
            <a:ahLst/>
            <a:cxnLst/>
            <a:rect r="r" b="b" t="t" l="l"/>
            <a:pathLst>
              <a:path h="10077450" w="8339090">
                <a:moveTo>
                  <a:pt x="0" y="0"/>
                </a:moveTo>
                <a:lnTo>
                  <a:pt x="8339090" y="0"/>
                </a:lnTo>
                <a:lnTo>
                  <a:pt x="8339090" y="10077450"/>
                </a:lnTo>
                <a:lnTo>
                  <a:pt x="0" y="10077450"/>
                </a:lnTo>
                <a:lnTo>
                  <a:pt x="0" y="0"/>
                </a:lnTo>
                <a:close/>
              </a:path>
            </a:pathLst>
          </a:custGeom>
          <a:blipFill>
            <a:blip r:embed="rId6"/>
            <a:stretch>
              <a:fillRect l="0" t="0" r="0" b="0"/>
            </a:stretch>
          </a:blipFill>
        </p:spPr>
      </p:sp>
      <p:sp>
        <p:nvSpPr>
          <p:cNvPr name="TextBox 6" id="6"/>
          <p:cNvSpPr txBox="true"/>
          <p:nvPr/>
        </p:nvSpPr>
        <p:spPr>
          <a:xfrm rot="0">
            <a:off x="7137389"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Final Portfolio</a:t>
            </a:r>
          </a:p>
        </p:txBody>
      </p:sp>
      <p:sp>
        <p:nvSpPr>
          <p:cNvPr name="TextBox 7" id="7"/>
          <p:cNvSpPr txBox="true"/>
          <p:nvPr/>
        </p:nvSpPr>
        <p:spPr>
          <a:xfrm rot="0">
            <a:off x="4771948" y="2219009"/>
            <a:ext cx="12973552" cy="961596"/>
          </a:xfrm>
          <a:prstGeom prst="rect">
            <a:avLst/>
          </a:prstGeom>
        </p:spPr>
        <p:txBody>
          <a:bodyPr anchor="t" rtlCol="false" tIns="0" lIns="0" bIns="0" rIns="0">
            <a:spAutoFit/>
          </a:bodyPr>
          <a:lstStyle/>
          <a:p>
            <a:pPr algn="l">
              <a:lnSpc>
                <a:spcPts val="6290"/>
              </a:lnSpc>
            </a:pPr>
            <a:r>
              <a:rPr lang="en-US" sz="6763" b="true">
                <a:solidFill>
                  <a:srgbClr val="FFFFFF"/>
                </a:solidFill>
                <a:latin typeface="Codec Pro Bold"/>
                <a:ea typeface="Codec Pro Bold"/>
                <a:cs typeface="Codec Pro Bold"/>
                <a:sym typeface="Codec Pro Bold"/>
              </a:rPr>
              <a:t>Course Highlights/Key Projects</a:t>
            </a:r>
          </a:p>
        </p:txBody>
      </p:sp>
      <p:sp>
        <p:nvSpPr>
          <p:cNvPr name="TextBox 8" id="8"/>
          <p:cNvSpPr txBox="true"/>
          <p:nvPr/>
        </p:nvSpPr>
        <p:spPr>
          <a:xfrm rot="0">
            <a:off x="4984409" y="3628280"/>
            <a:ext cx="12854817" cy="4747092"/>
          </a:xfrm>
          <a:prstGeom prst="rect">
            <a:avLst/>
          </a:prstGeom>
        </p:spPr>
        <p:txBody>
          <a:bodyPr anchor="t" rtlCol="false" tIns="0" lIns="0" bIns="0" rIns="0">
            <a:spAutoFit/>
          </a:bodyPr>
          <a:lstStyle/>
          <a:p>
            <a:pPr algn="just">
              <a:lnSpc>
                <a:spcPts val="2450"/>
              </a:lnSpc>
            </a:pPr>
            <a:r>
              <a:rPr lang="en-US" sz="1750" b="true">
                <a:solidFill>
                  <a:srgbClr val="FFFFFF"/>
                </a:solidFill>
                <a:latin typeface="Poppins Bold"/>
                <a:ea typeface="Poppins Bold"/>
                <a:cs typeface="Poppins Bold"/>
                <a:sym typeface="Poppins Bold"/>
              </a:rPr>
              <a:t>Key Assignment 3 of 3: NASA Space Mission AI Project</a:t>
            </a:r>
          </a:p>
          <a:p>
            <a:pPr algn="just">
              <a:lnSpc>
                <a:spcPts val="2450"/>
              </a:lnSpc>
            </a:pPr>
            <a:r>
              <a:rPr lang="en-US" sz="1750">
                <a:solidFill>
                  <a:srgbClr val="FFFFFF"/>
                </a:solidFill>
                <a:latin typeface="Poppins"/>
                <a:ea typeface="Poppins"/>
                <a:cs typeface="Poppins"/>
                <a:sym typeface="Poppins"/>
              </a:rPr>
              <a:t>This assignment was designed to challenge us to create an AI solution tailored to NASA's space mission needs. We were given two options:</a:t>
            </a:r>
          </a:p>
          <a:p>
            <a:pPr algn="just" marL="377867" indent="-188933" lvl="1">
              <a:lnSpc>
                <a:spcPts val="2450"/>
              </a:lnSpc>
              <a:buAutoNum type="arabicPeriod" startAt="1"/>
            </a:pPr>
            <a:r>
              <a:rPr lang="en-US" sz="1750">
                <a:solidFill>
                  <a:srgbClr val="FFFFFF"/>
                </a:solidFill>
                <a:latin typeface="Poppins"/>
                <a:ea typeface="Poppins"/>
                <a:cs typeface="Poppins"/>
                <a:sym typeface="Poppins"/>
              </a:rPr>
              <a:t>Implementation Track - Build a working AI prototype.</a:t>
            </a:r>
          </a:p>
          <a:p>
            <a:pPr algn="just" marL="377867" indent="-188933" lvl="1">
              <a:lnSpc>
                <a:spcPts val="2450"/>
              </a:lnSpc>
              <a:buAutoNum type="arabicPeriod" startAt="1"/>
            </a:pPr>
            <a:r>
              <a:rPr lang="en-US" sz="1750">
                <a:solidFill>
                  <a:srgbClr val="FFFFFF"/>
                </a:solidFill>
                <a:latin typeface="Poppins"/>
                <a:ea typeface="Poppins"/>
                <a:cs typeface="Poppins"/>
                <a:sym typeface="Poppins"/>
              </a:rPr>
              <a:t>Conceptual Design Track - Develop a detailed proposal for an AI solution.</a:t>
            </a:r>
          </a:p>
          <a:p>
            <a:pPr algn="just">
              <a:lnSpc>
                <a:spcPts val="2450"/>
              </a:lnSpc>
            </a:pPr>
            <a:r>
              <a:rPr lang="en-US" sz="1750">
                <a:solidFill>
                  <a:srgbClr val="FFFFFF"/>
                </a:solidFill>
                <a:latin typeface="Poppins"/>
                <a:ea typeface="Poppins"/>
                <a:cs typeface="Poppins"/>
                <a:sym typeface="Poppins"/>
              </a:rPr>
              <a:t>Our group chose the Conceptual Design Track, which focused on researching and outlining a robust AI plan. The project involved creating a GitHub repository to document our work, writing a detailed solution plan, and presenting our findings through slides.</a:t>
            </a:r>
          </a:p>
          <a:p>
            <a:pPr algn="just">
              <a:lnSpc>
                <a:spcPts val="2450"/>
              </a:lnSpc>
            </a:pPr>
            <a:r>
              <a:rPr lang="en-US" sz="1750">
                <a:solidFill>
                  <a:srgbClr val="FFFFFF"/>
                </a:solidFill>
                <a:latin typeface="Poppins"/>
                <a:ea typeface="Poppins"/>
                <a:cs typeface="Poppins"/>
                <a:sym typeface="Poppins"/>
              </a:rPr>
              <a:t>We collaborated to brainstorm ideas, researched space mission challenges, and designed an AI system capable of addressing specific problems NASA might face. Our efforts included drafting testing strategies, considering scalability, and ensuring feasibility for future implementation. This project sharpened our skills in technical planning, teamwork, and real-world AI applications. This assignment was particularly special to me as it has sparked a potential avenue to research whilst completing my studies at HCC and beyond!</a:t>
            </a:r>
          </a:p>
          <a:p>
            <a:pPr algn="just">
              <a:lnSpc>
                <a:spcPts val="2877"/>
              </a:lnSpc>
            </a:pPr>
          </a:p>
          <a:p>
            <a:pPr algn="just">
              <a:lnSpc>
                <a:spcPts val="3448"/>
              </a:lnSpc>
              <a:spcBef>
                <a:spcPct val="0"/>
              </a:spcBef>
            </a:pPr>
          </a:p>
        </p:txBody>
      </p:sp>
      <p:sp>
        <p:nvSpPr>
          <p:cNvPr name="TextBox 9" id="9"/>
          <p:cNvSpPr txBox="true"/>
          <p:nvPr/>
        </p:nvSpPr>
        <p:spPr>
          <a:xfrm rot="0">
            <a:off x="16421303" y="8469820"/>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ea typeface="Academy"/>
                <a:cs typeface="Academy"/>
                <a:sym typeface="Academy"/>
              </a:rPr>
              <a:t>03</a:t>
            </a:r>
          </a:p>
        </p:txBody>
      </p:sp>
      <p:sp>
        <p:nvSpPr>
          <p:cNvPr name="Freeform 10" id="10"/>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5">
              <a:alphaModFix amt="18000"/>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674233" y="-299192"/>
            <a:ext cx="12939534" cy="10885383"/>
          </a:xfrm>
          <a:custGeom>
            <a:avLst/>
            <a:gdLst/>
            <a:ahLst/>
            <a:cxnLst/>
            <a:rect r="r" b="b" t="t" l="l"/>
            <a:pathLst>
              <a:path h="10885383" w="12939534">
                <a:moveTo>
                  <a:pt x="0" y="0"/>
                </a:moveTo>
                <a:lnTo>
                  <a:pt x="12939534" y="0"/>
                </a:lnTo>
                <a:lnTo>
                  <a:pt x="12939534" y="10885384"/>
                </a:lnTo>
                <a:lnTo>
                  <a:pt x="0" y="10885384"/>
                </a:lnTo>
                <a:lnTo>
                  <a:pt x="0" y="0"/>
                </a:lnTo>
                <a:close/>
              </a:path>
            </a:pathLst>
          </a:custGeom>
          <a:blipFill>
            <a:blip r:embed="rId3">
              <a:alphaModFix amt="10999"/>
            </a:blip>
            <a:stretch>
              <a:fillRect l="0" t="0" r="0" b="0"/>
            </a:stretch>
          </a:blipFill>
        </p:spPr>
      </p:sp>
      <p:sp>
        <p:nvSpPr>
          <p:cNvPr name="Freeform 4" id="4"/>
          <p:cNvSpPr/>
          <p:nvPr/>
        </p:nvSpPr>
        <p:spPr>
          <a:xfrm flipH="false" flipV="false" rot="0">
            <a:off x="7440050"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8322338"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Final Portfolio</a:t>
            </a:r>
          </a:p>
        </p:txBody>
      </p:sp>
      <p:sp>
        <p:nvSpPr>
          <p:cNvPr name="TextBox 6" id="6"/>
          <p:cNvSpPr txBox="true"/>
          <p:nvPr/>
        </p:nvSpPr>
        <p:spPr>
          <a:xfrm rot="0">
            <a:off x="3816702" y="2089099"/>
            <a:ext cx="10654596" cy="857556"/>
          </a:xfrm>
          <a:prstGeom prst="rect">
            <a:avLst/>
          </a:prstGeom>
        </p:spPr>
        <p:txBody>
          <a:bodyPr anchor="t" rtlCol="false" tIns="0" lIns="0" bIns="0" rIns="0">
            <a:spAutoFit/>
          </a:bodyPr>
          <a:lstStyle/>
          <a:p>
            <a:pPr algn="ctr">
              <a:lnSpc>
                <a:spcPts val="5691"/>
              </a:lnSpc>
            </a:pPr>
            <a:r>
              <a:rPr lang="en-US" b="true" sz="6120">
                <a:solidFill>
                  <a:srgbClr val="FFFFFF"/>
                </a:solidFill>
                <a:latin typeface="Codec Pro Bold"/>
                <a:ea typeface="Codec Pro Bold"/>
                <a:cs typeface="Codec Pro Bold"/>
                <a:sym typeface="Codec Pro Bold"/>
              </a:rPr>
              <a:t>Real World Applications</a:t>
            </a:r>
          </a:p>
        </p:txBody>
      </p:sp>
      <p:sp>
        <p:nvSpPr>
          <p:cNvPr name="TextBox 7" id="7"/>
          <p:cNvSpPr txBox="true"/>
          <p:nvPr/>
        </p:nvSpPr>
        <p:spPr>
          <a:xfrm rot="0">
            <a:off x="1028700" y="2995134"/>
            <a:ext cx="16079018" cy="6863241"/>
          </a:xfrm>
          <a:prstGeom prst="rect">
            <a:avLst/>
          </a:prstGeom>
        </p:spPr>
        <p:txBody>
          <a:bodyPr anchor="t" rtlCol="false" tIns="0" lIns="0" bIns="0" rIns="0">
            <a:spAutoFit/>
          </a:bodyPr>
          <a:lstStyle/>
          <a:p>
            <a:pPr algn="ctr">
              <a:lnSpc>
                <a:spcPts val="3386"/>
              </a:lnSpc>
            </a:pPr>
          </a:p>
          <a:p>
            <a:pPr algn="ctr">
              <a:lnSpc>
                <a:spcPts val="3386"/>
              </a:lnSpc>
            </a:pPr>
            <a:r>
              <a:rPr lang="en-US" sz="2418" b="true">
                <a:solidFill>
                  <a:srgbClr val="FFFFFF"/>
                </a:solidFill>
                <a:latin typeface="Poppins Bold"/>
                <a:ea typeface="Poppins Bold"/>
                <a:cs typeface="Poppins Bold"/>
                <a:sym typeface="Poppins Bold"/>
              </a:rPr>
              <a:t>How I Can Apply What I Learned:</a:t>
            </a:r>
          </a:p>
          <a:p>
            <a:pPr algn="ctr" marL="522192" indent="-261096" lvl="1">
              <a:lnSpc>
                <a:spcPts val="3386"/>
              </a:lnSpc>
              <a:buFont typeface="Arial"/>
              <a:buChar char="•"/>
            </a:pPr>
            <a:r>
              <a:rPr lang="en-US" sz="2418">
                <a:solidFill>
                  <a:srgbClr val="FFFFFF"/>
                </a:solidFill>
                <a:latin typeface="Poppins"/>
                <a:ea typeface="Poppins"/>
                <a:cs typeface="Poppins"/>
                <a:sym typeface="Poppins"/>
              </a:rPr>
              <a:t>AI in Healthcare: Insights from analyzing "2057 - Michio Kaku: The Body" help envision solutions in personalized medicine, wearable tech, and predictive diagnostics.</a:t>
            </a:r>
          </a:p>
          <a:p>
            <a:pPr algn="ctr" marL="522192" indent="-261096" lvl="1">
              <a:lnSpc>
                <a:spcPts val="3386"/>
              </a:lnSpc>
              <a:buFont typeface="Arial"/>
              <a:buChar char="•"/>
            </a:pPr>
            <a:r>
              <a:rPr lang="en-US" sz="2418">
                <a:solidFill>
                  <a:srgbClr val="FFFFFF"/>
                </a:solidFill>
                <a:latin typeface="Poppins"/>
                <a:ea typeface="Poppins"/>
                <a:cs typeface="Poppins"/>
                <a:sym typeface="Poppins"/>
              </a:rPr>
              <a:t>Advising Chatbots: Applying knowledge from the HCC AI Advisor project to streamline processes in student support and customer service.</a:t>
            </a:r>
          </a:p>
          <a:p>
            <a:pPr algn="ctr" marL="522192" indent="-261096" lvl="1">
              <a:lnSpc>
                <a:spcPts val="3386"/>
              </a:lnSpc>
              <a:buFont typeface="Arial"/>
              <a:buChar char="•"/>
            </a:pPr>
            <a:r>
              <a:rPr lang="en-US" sz="2418">
                <a:solidFill>
                  <a:srgbClr val="FFFFFF"/>
                </a:solidFill>
                <a:latin typeface="Poppins"/>
                <a:ea typeface="Poppins"/>
                <a:cs typeface="Poppins"/>
                <a:sym typeface="Poppins"/>
              </a:rPr>
              <a:t>Space Mission AI: Using the NASA AI project framework to solve complex problems in robotics, exploration, and data analysis.</a:t>
            </a:r>
          </a:p>
          <a:p>
            <a:pPr algn="ctr" marL="522192" indent="-261096" lvl="1">
              <a:lnSpc>
                <a:spcPts val="3386"/>
              </a:lnSpc>
              <a:buFont typeface="Arial"/>
              <a:buChar char="•"/>
            </a:pPr>
            <a:r>
              <a:rPr lang="en-US" sz="2418">
                <a:solidFill>
                  <a:srgbClr val="FFFFFF"/>
                </a:solidFill>
                <a:latin typeface="Poppins"/>
                <a:ea typeface="Poppins"/>
                <a:cs typeface="Poppins"/>
                <a:sym typeface="Poppins"/>
              </a:rPr>
              <a:t>AI Regulations: Comparing AI policies like those of the EU and Australia provides a foundation for shaping ethical AI solutions.</a:t>
            </a:r>
          </a:p>
          <a:p>
            <a:pPr algn="ctr">
              <a:lnSpc>
                <a:spcPts val="3386"/>
              </a:lnSpc>
            </a:pPr>
            <a:r>
              <a:rPr lang="en-US" sz="2418" b="true">
                <a:solidFill>
                  <a:srgbClr val="FFFFFF"/>
                </a:solidFill>
                <a:latin typeface="Poppins Bold"/>
                <a:ea typeface="Poppins Bold"/>
                <a:cs typeface="Poppins Bold"/>
                <a:sym typeface="Poppins Bold"/>
              </a:rPr>
              <a:t>Industries/Problems I Can Tackle:</a:t>
            </a:r>
          </a:p>
          <a:p>
            <a:pPr algn="ctr" marL="522192" indent="-261096" lvl="1">
              <a:lnSpc>
                <a:spcPts val="3386"/>
              </a:lnSpc>
              <a:buFont typeface="Arial"/>
              <a:buChar char="•"/>
            </a:pPr>
            <a:r>
              <a:rPr lang="en-US" sz="2418">
                <a:solidFill>
                  <a:srgbClr val="FFFFFF"/>
                </a:solidFill>
                <a:latin typeface="Poppins"/>
                <a:ea typeface="Poppins"/>
                <a:cs typeface="Poppins"/>
                <a:sym typeface="Poppins"/>
              </a:rPr>
              <a:t>Healthcare: Innovating AI applications for diagnostics, wearables, and mental health support.</a:t>
            </a:r>
          </a:p>
          <a:p>
            <a:pPr algn="ctr" marL="522192" indent="-261096" lvl="1">
              <a:lnSpc>
                <a:spcPts val="3386"/>
              </a:lnSpc>
              <a:buFont typeface="Arial"/>
              <a:buChar char="•"/>
            </a:pPr>
            <a:r>
              <a:rPr lang="en-US" sz="2418">
                <a:solidFill>
                  <a:srgbClr val="FFFFFF"/>
                </a:solidFill>
                <a:latin typeface="Poppins"/>
                <a:ea typeface="Poppins"/>
                <a:cs typeface="Poppins"/>
                <a:sym typeface="Poppins"/>
              </a:rPr>
              <a:t>Education: Designing AI-powered systems to enhance accessibility and streamline operations.</a:t>
            </a:r>
          </a:p>
          <a:p>
            <a:pPr algn="ctr" marL="522192" indent="-261096" lvl="1">
              <a:lnSpc>
                <a:spcPts val="3386"/>
              </a:lnSpc>
              <a:buFont typeface="Arial"/>
              <a:buChar char="•"/>
            </a:pPr>
            <a:r>
              <a:rPr lang="en-US" sz="2418">
                <a:solidFill>
                  <a:srgbClr val="FFFFFF"/>
                </a:solidFill>
                <a:latin typeface="Poppins"/>
                <a:ea typeface="Poppins"/>
                <a:cs typeface="Poppins"/>
                <a:sym typeface="Poppins"/>
              </a:rPr>
              <a:t>Aerospace: Supporting mission planning, resource optimization, and autonomous systems.</a:t>
            </a:r>
          </a:p>
          <a:p>
            <a:pPr algn="ctr" marL="522192" indent="-261096" lvl="1">
              <a:lnSpc>
                <a:spcPts val="3386"/>
              </a:lnSpc>
              <a:buFont typeface="Arial"/>
              <a:buChar char="•"/>
            </a:pPr>
            <a:r>
              <a:rPr lang="en-US" sz="2418">
                <a:solidFill>
                  <a:srgbClr val="FFFFFF"/>
                </a:solidFill>
                <a:latin typeface="Poppins"/>
                <a:ea typeface="Poppins"/>
                <a:cs typeface="Poppins"/>
                <a:sym typeface="Poppins"/>
              </a:rPr>
              <a:t>Policy &amp; Governance: Advising on ethical AI practices and creating equitable regulations.</a:t>
            </a:r>
          </a:p>
          <a:p>
            <a:pPr algn="ctr">
              <a:lnSpc>
                <a:spcPts val="3386"/>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17060" y="717473"/>
            <a:ext cx="8765917" cy="8765917"/>
          </a:xfrm>
          <a:custGeom>
            <a:avLst/>
            <a:gdLst/>
            <a:ahLst/>
            <a:cxnLst/>
            <a:rect r="r" b="b" t="t" l="l"/>
            <a:pathLst>
              <a:path h="8765917" w="8765917">
                <a:moveTo>
                  <a:pt x="0" y="0"/>
                </a:moveTo>
                <a:lnTo>
                  <a:pt x="8765917" y="0"/>
                </a:lnTo>
                <a:lnTo>
                  <a:pt x="8765917" y="8765918"/>
                </a:lnTo>
                <a:lnTo>
                  <a:pt x="0" y="8765918"/>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423296" y="1028700"/>
            <a:ext cx="561705" cy="631774"/>
          </a:xfrm>
          <a:custGeom>
            <a:avLst/>
            <a:gdLst/>
            <a:ahLst/>
            <a:cxnLst/>
            <a:rect r="r" b="b" t="t" l="l"/>
            <a:pathLst>
              <a:path h="631774" w="561705">
                <a:moveTo>
                  <a:pt x="0" y="0"/>
                </a:moveTo>
                <a:lnTo>
                  <a:pt x="561704" y="0"/>
                </a:lnTo>
                <a:lnTo>
                  <a:pt x="561704"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757340" y="9361396"/>
            <a:ext cx="7315200" cy="1077329"/>
          </a:xfrm>
          <a:custGeom>
            <a:avLst/>
            <a:gdLst/>
            <a:ahLst/>
            <a:cxnLst/>
            <a:rect r="r" b="b" t="t" l="l"/>
            <a:pathLst>
              <a:path h="1077329" w="7315200">
                <a:moveTo>
                  <a:pt x="0" y="0"/>
                </a:moveTo>
                <a:lnTo>
                  <a:pt x="7315200" y="0"/>
                </a:lnTo>
                <a:lnTo>
                  <a:pt x="7315200" y="1077329"/>
                </a:lnTo>
                <a:lnTo>
                  <a:pt x="0" y="1077329"/>
                </a:lnTo>
                <a:lnTo>
                  <a:pt x="0" y="0"/>
                </a:lnTo>
                <a:close/>
              </a:path>
            </a:pathLst>
          </a:custGeom>
          <a:blipFill>
            <a:blip r:embed="rId7">
              <a:alphaModFix amt="23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337543" y="409815"/>
            <a:ext cx="7315200" cy="1077329"/>
          </a:xfrm>
          <a:custGeom>
            <a:avLst/>
            <a:gdLst/>
            <a:ahLst/>
            <a:cxnLst/>
            <a:rect r="r" b="b" t="t" l="l"/>
            <a:pathLst>
              <a:path h="1077329" w="7315200">
                <a:moveTo>
                  <a:pt x="0" y="0"/>
                </a:moveTo>
                <a:lnTo>
                  <a:pt x="7315200" y="0"/>
                </a:lnTo>
                <a:lnTo>
                  <a:pt x="7315200" y="1077330"/>
                </a:lnTo>
                <a:lnTo>
                  <a:pt x="0" y="1077330"/>
                </a:lnTo>
                <a:lnTo>
                  <a:pt x="0" y="0"/>
                </a:lnTo>
                <a:close/>
              </a:path>
            </a:pathLst>
          </a:custGeom>
          <a:blipFill>
            <a:blip r:embed="rId7">
              <a:alphaModFix amt="23000"/>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7121809" y="8069923"/>
            <a:ext cx="3751711" cy="684395"/>
            <a:chOff x="0" y="0"/>
            <a:chExt cx="1115391" cy="203472"/>
          </a:xfrm>
        </p:grpSpPr>
        <p:sp>
          <p:nvSpPr>
            <p:cNvPr name="Freeform 8" id="8"/>
            <p:cNvSpPr/>
            <p:nvPr/>
          </p:nvSpPr>
          <p:spPr>
            <a:xfrm flipH="false" flipV="false" rot="0">
              <a:off x="0" y="0"/>
              <a:ext cx="1115391" cy="203472"/>
            </a:xfrm>
            <a:custGeom>
              <a:avLst/>
              <a:gdLst/>
              <a:ahLst/>
              <a:cxnLst/>
              <a:rect r="r" b="b" t="t" l="l"/>
              <a:pathLst>
                <a:path h="203472" w="1115391">
                  <a:moveTo>
                    <a:pt x="0" y="0"/>
                  </a:moveTo>
                  <a:lnTo>
                    <a:pt x="1115391" y="0"/>
                  </a:lnTo>
                  <a:lnTo>
                    <a:pt x="1115391" y="203472"/>
                  </a:lnTo>
                  <a:lnTo>
                    <a:pt x="0" y="203472"/>
                  </a:lnTo>
                  <a:close/>
                </a:path>
              </a:pathLst>
            </a:custGeom>
            <a:solidFill>
              <a:srgbClr val="000000">
                <a:alpha val="0"/>
              </a:srgbClr>
            </a:solidFill>
            <a:ln w="28575" cap="sq">
              <a:solidFill>
                <a:srgbClr val="F7F7F0"/>
              </a:solidFill>
              <a:prstDash val="solid"/>
              <a:miter/>
            </a:ln>
          </p:spPr>
        </p:sp>
        <p:sp>
          <p:nvSpPr>
            <p:cNvPr name="TextBox 9" id="9"/>
            <p:cNvSpPr txBox="true"/>
            <p:nvPr/>
          </p:nvSpPr>
          <p:spPr>
            <a:xfrm>
              <a:off x="0" y="-38100"/>
              <a:ext cx="1115391" cy="241572"/>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2055059" y="9066332"/>
            <a:ext cx="500017" cy="500017"/>
          </a:xfrm>
          <a:custGeom>
            <a:avLst/>
            <a:gdLst/>
            <a:ahLst/>
            <a:cxnLst/>
            <a:rect r="r" b="b" t="t" l="l"/>
            <a:pathLst>
              <a:path h="500017" w="500017">
                <a:moveTo>
                  <a:pt x="0" y="0"/>
                </a:moveTo>
                <a:lnTo>
                  <a:pt x="500017" y="0"/>
                </a:lnTo>
                <a:lnTo>
                  <a:pt x="500017" y="500018"/>
                </a:lnTo>
                <a:lnTo>
                  <a:pt x="0" y="500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2337085" y="9149291"/>
            <a:ext cx="405695" cy="266283"/>
          </a:xfrm>
          <a:custGeom>
            <a:avLst/>
            <a:gdLst/>
            <a:ahLst/>
            <a:cxnLst/>
            <a:rect r="r" b="b" t="t" l="l"/>
            <a:pathLst>
              <a:path h="266283" w="405695">
                <a:moveTo>
                  <a:pt x="0" y="0"/>
                </a:moveTo>
                <a:lnTo>
                  <a:pt x="405694" y="0"/>
                </a:lnTo>
                <a:lnTo>
                  <a:pt x="405694" y="266283"/>
                </a:lnTo>
                <a:lnTo>
                  <a:pt x="0" y="26628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6282052" y="9066332"/>
            <a:ext cx="5322068" cy="485490"/>
          </a:xfrm>
          <a:custGeom>
            <a:avLst/>
            <a:gdLst/>
            <a:ahLst/>
            <a:cxnLst/>
            <a:rect r="r" b="b" t="t" l="l"/>
            <a:pathLst>
              <a:path h="485490" w="5322068">
                <a:moveTo>
                  <a:pt x="0" y="0"/>
                </a:moveTo>
                <a:lnTo>
                  <a:pt x="5322068" y="0"/>
                </a:lnTo>
                <a:lnTo>
                  <a:pt x="5322068" y="485490"/>
                </a:lnTo>
                <a:lnTo>
                  <a:pt x="0" y="48549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4517060" y="1916338"/>
            <a:ext cx="9253880" cy="1562416"/>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Thank You!</a:t>
            </a:r>
          </a:p>
        </p:txBody>
      </p:sp>
      <p:sp>
        <p:nvSpPr>
          <p:cNvPr name="TextBox 14" id="14"/>
          <p:cNvSpPr txBox="true"/>
          <p:nvPr/>
        </p:nvSpPr>
        <p:spPr>
          <a:xfrm rot="0">
            <a:off x="8305583"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ea typeface="League Spartan"/>
                <a:cs typeface="League Spartan"/>
                <a:sym typeface="League Spartan"/>
              </a:rPr>
              <a:t>Final Portfolio</a:t>
            </a:r>
          </a:p>
        </p:txBody>
      </p:sp>
      <p:sp>
        <p:nvSpPr>
          <p:cNvPr name="TextBox 15" id="15"/>
          <p:cNvSpPr txBox="true"/>
          <p:nvPr/>
        </p:nvSpPr>
        <p:spPr>
          <a:xfrm rot="0">
            <a:off x="7343701" y="8238339"/>
            <a:ext cx="3307928" cy="366614"/>
          </a:xfrm>
          <a:prstGeom prst="rect">
            <a:avLst/>
          </a:prstGeom>
        </p:spPr>
        <p:txBody>
          <a:bodyPr anchor="t" rtlCol="false" tIns="0" lIns="0" bIns="0" rIns="0">
            <a:spAutoFit/>
          </a:bodyPr>
          <a:lstStyle/>
          <a:p>
            <a:pPr algn="ctr">
              <a:lnSpc>
                <a:spcPts val="2365"/>
              </a:lnSpc>
            </a:pPr>
            <a:r>
              <a:rPr lang="en-US" b="true" sz="2543">
                <a:solidFill>
                  <a:srgbClr val="FFFFFF"/>
                </a:solidFill>
                <a:latin typeface="Codec Pro Bold"/>
                <a:ea typeface="Codec Pro Bold"/>
                <a:cs typeface="Codec Pro Bold"/>
                <a:sym typeface="Codec Pro Bold"/>
              </a:rPr>
              <a:t>Get in touch with me</a:t>
            </a:r>
          </a:p>
        </p:txBody>
      </p:sp>
      <p:sp>
        <p:nvSpPr>
          <p:cNvPr name="TextBox 16" id="16"/>
          <p:cNvSpPr txBox="true"/>
          <p:nvPr/>
        </p:nvSpPr>
        <p:spPr>
          <a:xfrm rot="0">
            <a:off x="2758332" y="9213396"/>
            <a:ext cx="2552485" cy="315050"/>
          </a:xfrm>
          <a:prstGeom prst="rect">
            <a:avLst/>
          </a:prstGeom>
        </p:spPr>
        <p:txBody>
          <a:bodyPr anchor="t" rtlCol="false" tIns="0" lIns="0" bIns="0" rIns="0">
            <a:spAutoFit/>
          </a:bodyPr>
          <a:lstStyle/>
          <a:p>
            <a:pPr algn="l">
              <a:lnSpc>
                <a:spcPts val="2086"/>
              </a:lnSpc>
            </a:pPr>
            <a:r>
              <a:rPr lang="en-US" sz="2243" b="true">
                <a:solidFill>
                  <a:srgbClr val="FFFFFF"/>
                </a:solidFill>
                <a:latin typeface="Codec Pro Bold"/>
                <a:ea typeface="Codec Pro Bold"/>
                <a:cs typeface="Codec Pro Bold"/>
                <a:sym typeface="Codec Pro Bold"/>
              </a:rPr>
              <a:t>346-228-9178</a:t>
            </a:r>
          </a:p>
        </p:txBody>
      </p:sp>
      <p:sp>
        <p:nvSpPr>
          <p:cNvPr name="TextBox 17" id="17"/>
          <p:cNvSpPr txBox="true"/>
          <p:nvPr/>
        </p:nvSpPr>
        <p:spPr>
          <a:xfrm rot="0">
            <a:off x="12961854" y="9168341"/>
            <a:ext cx="4523127" cy="315050"/>
          </a:xfrm>
          <a:prstGeom prst="rect">
            <a:avLst/>
          </a:prstGeom>
        </p:spPr>
        <p:txBody>
          <a:bodyPr anchor="t" rtlCol="false" tIns="0" lIns="0" bIns="0" rIns="0">
            <a:spAutoFit/>
          </a:bodyPr>
          <a:lstStyle/>
          <a:p>
            <a:pPr algn="l">
              <a:lnSpc>
                <a:spcPts val="2086"/>
              </a:lnSpc>
            </a:pPr>
            <a:r>
              <a:rPr lang="en-US" sz="2243" b="true">
                <a:solidFill>
                  <a:srgbClr val="FFFFFF"/>
                </a:solidFill>
                <a:latin typeface="Codec Pro Bold"/>
                <a:ea typeface="Codec Pro Bold"/>
                <a:cs typeface="Codec Pro Bold"/>
                <a:sym typeface="Codec Pro Bold"/>
              </a:rPr>
              <a:t>W214708568@student.hcc,edu</a:t>
            </a:r>
          </a:p>
        </p:txBody>
      </p:sp>
      <p:sp>
        <p:nvSpPr>
          <p:cNvPr name="TextBox 18" id="18"/>
          <p:cNvSpPr txBox="true"/>
          <p:nvPr/>
        </p:nvSpPr>
        <p:spPr>
          <a:xfrm rot="0">
            <a:off x="5830768" y="3497804"/>
            <a:ext cx="6626464" cy="790156"/>
          </a:xfrm>
          <a:prstGeom prst="rect">
            <a:avLst/>
          </a:prstGeom>
        </p:spPr>
        <p:txBody>
          <a:bodyPr anchor="t" rtlCol="false" tIns="0" lIns="0" bIns="0" rIns="0">
            <a:spAutoFit/>
          </a:bodyPr>
          <a:lstStyle/>
          <a:p>
            <a:pPr algn="l">
              <a:lnSpc>
                <a:spcPts val="2830"/>
              </a:lnSpc>
            </a:pPr>
            <a:r>
              <a:rPr lang="en-US" sz="3043" b="true">
                <a:solidFill>
                  <a:srgbClr val="FFFFFF"/>
                </a:solidFill>
                <a:latin typeface="Codec Pro Bold"/>
                <a:ea typeface="Codec Pro Bold"/>
                <a:cs typeface="Codec Pro Bold"/>
                <a:sym typeface="Codec Pro Bold"/>
              </a:rPr>
              <a:t>Relevant Certifications/Skills</a:t>
            </a:r>
          </a:p>
          <a:p>
            <a:pPr algn="l">
              <a:lnSpc>
                <a:spcPts val="2830"/>
              </a:lnSpc>
            </a:pPr>
          </a:p>
        </p:txBody>
      </p:sp>
      <p:sp>
        <p:nvSpPr>
          <p:cNvPr name="TextBox 19" id="19"/>
          <p:cNvSpPr txBox="true"/>
          <p:nvPr/>
        </p:nvSpPr>
        <p:spPr>
          <a:xfrm rot="0">
            <a:off x="11208653" y="4010029"/>
            <a:ext cx="6626464" cy="3273896"/>
          </a:xfrm>
          <a:prstGeom prst="rect">
            <a:avLst/>
          </a:prstGeom>
        </p:spPr>
        <p:txBody>
          <a:bodyPr anchor="t" rtlCol="false" tIns="0" lIns="0" bIns="0" rIns="0">
            <a:spAutoFit/>
          </a:bodyPr>
          <a:lstStyle/>
          <a:p>
            <a:pPr algn="ctr">
              <a:lnSpc>
                <a:spcPts val="1993"/>
              </a:lnSpc>
            </a:pPr>
            <a:r>
              <a:rPr lang="en-US" sz="2143" b="true">
                <a:solidFill>
                  <a:srgbClr val="FFFFFF"/>
                </a:solidFill>
                <a:latin typeface="Codec Pro Bold"/>
                <a:ea typeface="Codec Pro Bold"/>
                <a:cs typeface="Codec Pro Bold"/>
                <a:sym typeface="Codec Pro Bold"/>
              </a:rPr>
              <a:t>Certifications</a:t>
            </a:r>
          </a:p>
          <a:p>
            <a:pPr algn="l" marL="462753" indent="-231376" lvl="1">
              <a:lnSpc>
                <a:spcPts val="1993"/>
              </a:lnSpc>
              <a:buFont typeface="Arial"/>
              <a:buChar char="•"/>
            </a:pPr>
            <a:r>
              <a:rPr lang="en-US" b="true" sz="2143">
                <a:solidFill>
                  <a:srgbClr val="FFFFFF"/>
                </a:solidFill>
                <a:latin typeface="Codec Pro Bold"/>
                <a:ea typeface="Codec Pro Bold"/>
                <a:cs typeface="Codec Pro Bold"/>
                <a:sym typeface="Codec Pro Bold"/>
              </a:rPr>
              <a:t>Microsoft Certified: Azure AI Fundamentals</a:t>
            </a:r>
          </a:p>
          <a:p>
            <a:pPr algn="l" marL="462753" indent="-231376" lvl="1">
              <a:lnSpc>
                <a:spcPts val="1993"/>
              </a:lnSpc>
              <a:buFont typeface="Arial"/>
              <a:buChar char="•"/>
            </a:pPr>
            <a:r>
              <a:rPr lang="en-US" b="true" sz="2143">
                <a:solidFill>
                  <a:srgbClr val="FFFFFF"/>
                </a:solidFill>
                <a:latin typeface="Codec Pro Bold"/>
                <a:ea typeface="Codec Pro Bold"/>
                <a:cs typeface="Codec Pro Bold"/>
                <a:sym typeface="Codec Pro Bold"/>
              </a:rPr>
              <a:t>Microsoft Certified: Azure AI Engineer Associate</a:t>
            </a:r>
          </a:p>
          <a:p>
            <a:pPr algn="l" marL="462753" indent="-231376" lvl="1">
              <a:lnSpc>
                <a:spcPts val="1993"/>
              </a:lnSpc>
              <a:buFont typeface="Arial"/>
              <a:buChar char="•"/>
            </a:pPr>
            <a:r>
              <a:rPr lang="en-US" b="true" sz="2143">
                <a:solidFill>
                  <a:srgbClr val="FFFFFF"/>
                </a:solidFill>
                <a:latin typeface="Codec Pro Bold"/>
                <a:ea typeface="Codec Pro Bold"/>
                <a:cs typeface="Codec Pro Bold"/>
                <a:sym typeface="Codec Pro Bold"/>
              </a:rPr>
              <a:t>Microsoft Certified: Power BI Data Analyst Associate</a:t>
            </a:r>
          </a:p>
          <a:p>
            <a:pPr algn="l" marL="462753" indent="-231376" lvl="1">
              <a:lnSpc>
                <a:spcPts val="1993"/>
              </a:lnSpc>
              <a:buFont typeface="Arial"/>
              <a:buChar char="•"/>
            </a:pPr>
            <a:r>
              <a:rPr lang="en-US" b="true" sz="2143">
                <a:solidFill>
                  <a:srgbClr val="FFFFFF"/>
                </a:solidFill>
                <a:latin typeface="Codec Pro Bold"/>
                <a:ea typeface="Codec Pro Bold"/>
                <a:cs typeface="Codec Pro Bold"/>
                <a:sym typeface="Codec Pro Bold"/>
              </a:rPr>
              <a:t>AWS Certified Cloud Practitioner</a:t>
            </a:r>
          </a:p>
          <a:p>
            <a:pPr algn="l" marL="462753" indent="-231376" lvl="1">
              <a:lnSpc>
                <a:spcPts val="1993"/>
              </a:lnSpc>
              <a:buFont typeface="Arial"/>
              <a:buChar char="•"/>
            </a:pPr>
            <a:r>
              <a:rPr lang="en-US" b="true" sz="2143" spc="-23">
                <a:solidFill>
                  <a:srgbClr val="FFFFFF"/>
                </a:solidFill>
                <a:latin typeface="Codec Pro Bold"/>
                <a:ea typeface="Codec Pro Bold"/>
                <a:cs typeface="Codec Pro Bold"/>
                <a:sym typeface="Codec Pro Bold"/>
              </a:rPr>
              <a:t>AWS AI Practitioner</a:t>
            </a:r>
          </a:p>
          <a:p>
            <a:pPr algn="l" marL="462753" indent="-231376" lvl="1">
              <a:lnSpc>
                <a:spcPts val="1993"/>
              </a:lnSpc>
              <a:buFont typeface="Arial"/>
              <a:buChar char="•"/>
            </a:pPr>
            <a:r>
              <a:rPr lang="en-US" b="true" sz="2143" spc="-23">
                <a:solidFill>
                  <a:srgbClr val="FFFFFF"/>
                </a:solidFill>
                <a:latin typeface="Codec Pro Bold"/>
                <a:ea typeface="Codec Pro Bold"/>
                <a:cs typeface="Codec Pro Bold"/>
                <a:sym typeface="Codec Pro Bold"/>
              </a:rPr>
              <a:t>AWS Certified Machine Learning</a:t>
            </a:r>
          </a:p>
          <a:p>
            <a:pPr algn="l" marL="462753" indent="-231376" lvl="1">
              <a:lnSpc>
                <a:spcPts val="1993"/>
              </a:lnSpc>
              <a:buFont typeface="Arial"/>
              <a:buChar char="•"/>
            </a:pPr>
            <a:r>
              <a:rPr lang="en-US" b="true" sz="2143" spc="-23">
                <a:solidFill>
                  <a:srgbClr val="FFFFFF"/>
                </a:solidFill>
                <a:latin typeface="Codec Pro Bold"/>
                <a:ea typeface="Codec Pro Bold"/>
                <a:cs typeface="Codec Pro Bold"/>
                <a:sym typeface="Codec Pro Bold"/>
              </a:rPr>
              <a:t>Machine Learning Specialization</a:t>
            </a:r>
          </a:p>
          <a:p>
            <a:pPr algn="l" marL="462753" indent="-231376" lvl="1">
              <a:lnSpc>
                <a:spcPts val="1993"/>
              </a:lnSpc>
              <a:buFont typeface="Arial"/>
              <a:buChar char="•"/>
            </a:pPr>
            <a:r>
              <a:rPr lang="en-US" b="true" sz="2143" spc="-23">
                <a:solidFill>
                  <a:srgbClr val="FFFFFF"/>
                </a:solidFill>
                <a:latin typeface="Codec Pro Bold"/>
                <a:ea typeface="Codec Pro Bold"/>
                <a:cs typeface="Codec Pro Bold"/>
                <a:sym typeface="Codec Pro Bold"/>
              </a:rPr>
              <a:t>Deep Learning Specialization</a:t>
            </a:r>
          </a:p>
          <a:p>
            <a:pPr algn="l">
              <a:lnSpc>
                <a:spcPts val="1993"/>
              </a:lnSpc>
            </a:pPr>
          </a:p>
          <a:p>
            <a:pPr algn="l">
              <a:lnSpc>
                <a:spcPts val="1993"/>
              </a:lnSpc>
            </a:pPr>
          </a:p>
        </p:txBody>
      </p:sp>
      <p:sp>
        <p:nvSpPr>
          <p:cNvPr name="TextBox 20" id="20"/>
          <p:cNvSpPr txBox="true"/>
          <p:nvPr/>
        </p:nvSpPr>
        <p:spPr>
          <a:xfrm rot="0">
            <a:off x="276270" y="3793079"/>
            <a:ext cx="6626464" cy="4663784"/>
          </a:xfrm>
          <a:prstGeom prst="rect">
            <a:avLst/>
          </a:prstGeom>
        </p:spPr>
        <p:txBody>
          <a:bodyPr anchor="t" rtlCol="false" tIns="0" lIns="0" bIns="0" rIns="0">
            <a:spAutoFit/>
          </a:bodyPr>
          <a:lstStyle/>
          <a:p>
            <a:pPr algn="l">
              <a:lnSpc>
                <a:spcPts val="1714"/>
              </a:lnSpc>
            </a:pPr>
          </a:p>
          <a:p>
            <a:pPr algn="ctr">
              <a:lnSpc>
                <a:spcPts val="1714"/>
              </a:lnSpc>
            </a:pPr>
            <a:r>
              <a:rPr lang="en-US" sz="1843" b="true">
                <a:solidFill>
                  <a:srgbClr val="FFFFFF"/>
                </a:solidFill>
                <a:latin typeface="Codec Pro Bold"/>
                <a:ea typeface="Codec Pro Bold"/>
                <a:cs typeface="Codec Pro Bold"/>
                <a:sym typeface="Codec Pro Bold"/>
              </a:rPr>
              <a:t>Skills</a:t>
            </a:r>
          </a:p>
          <a:p>
            <a:pPr algn="l" marL="397984" indent="-198992" lvl="1">
              <a:lnSpc>
                <a:spcPts val="1714"/>
              </a:lnSpc>
              <a:buFont typeface="Arial"/>
              <a:buChar char="•"/>
            </a:pPr>
            <a:r>
              <a:rPr lang="en-US" b="true" sz="1843">
                <a:solidFill>
                  <a:srgbClr val="FFFFFF"/>
                </a:solidFill>
                <a:latin typeface="Codec Pro Bold"/>
                <a:ea typeface="Codec Pro Bold"/>
                <a:cs typeface="Codec Pro Bold"/>
                <a:sym typeface="Codec Pro Bold"/>
              </a:rPr>
              <a:t>Data Analysis &amp; Visualization: Proficient in EDA, trend analysis, and visualizations using Python and Power BI.</a:t>
            </a:r>
          </a:p>
          <a:p>
            <a:pPr algn="l" marL="397984" indent="-198992" lvl="1">
              <a:lnSpc>
                <a:spcPts val="1714"/>
              </a:lnSpc>
              <a:buFont typeface="Arial"/>
              <a:buChar char="•"/>
            </a:pPr>
            <a:r>
              <a:rPr lang="en-US" b="true" sz="1843">
                <a:solidFill>
                  <a:srgbClr val="FFFFFF"/>
                </a:solidFill>
                <a:latin typeface="Codec Pro Bold"/>
                <a:ea typeface="Codec Pro Bold"/>
                <a:cs typeface="Codec Pro Bold"/>
                <a:sym typeface="Codec Pro Bold"/>
              </a:rPr>
              <a:t>Machine Learning: Experience in building models for regression, classification, and clustering with Scikit-learn.</a:t>
            </a:r>
          </a:p>
          <a:p>
            <a:pPr algn="l" marL="397984" indent="-198992" lvl="1">
              <a:lnSpc>
                <a:spcPts val="1714"/>
              </a:lnSpc>
              <a:buFont typeface="Arial"/>
              <a:buChar char="•"/>
            </a:pPr>
            <a:r>
              <a:rPr lang="en-US" b="true" sz="1843">
                <a:solidFill>
                  <a:srgbClr val="FFFFFF"/>
                </a:solidFill>
                <a:latin typeface="Codec Pro Bold"/>
                <a:ea typeface="Codec Pro Bold"/>
                <a:cs typeface="Codec Pro Bold"/>
                <a:sym typeface="Codec Pro Bold"/>
              </a:rPr>
              <a:t>Deep Learning: Knowledge of neural networks for tasks like image recognition and NLP.</a:t>
            </a:r>
          </a:p>
          <a:p>
            <a:pPr algn="l" marL="397984" indent="-198992" lvl="1">
              <a:lnSpc>
                <a:spcPts val="1714"/>
              </a:lnSpc>
              <a:buFont typeface="Arial"/>
              <a:buChar char="•"/>
            </a:pPr>
            <a:r>
              <a:rPr lang="en-US" b="true" sz="1843">
                <a:solidFill>
                  <a:srgbClr val="FFFFFF"/>
                </a:solidFill>
                <a:latin typeface="Codec Pro Bold"/>
                <a:ea typeface="Codec Pro Bold"/>
                <a:cs typeface="Codec Pro Bold"/>
                <a:sym typeface="Codec Pro Bold"/>
              </a:rPr>
              <a:t>AI Applications: Currnetly exploring chatbots, sentiment analysis, and recommendation systems.</a:t>
            </a:r>
          </a:p>
          <a:p>
            <a:pPr algn="l" marL="397984" indent="-198992" lvl="1">
              <a:lnSpc>
                <a:spcPts val="1714"/>
              </a:lnSpc>
              <a:buFont typeface="Arial"/>
              <a:buChar char="•"/>
            </a:pPr>
            <a:r>
              <a:rPr lang="en-US" b="true" sz="1843">
                <a:solidFill>
                  <a:srgbClr val="FFFFFF"/>
                </a:solidFill>
                <a:latin typeface="Codec Pro Bold"/>
                <a:ea typeface="Codec Pro Bold"/>
                <a:cs typeface="Codec Pro Bold"/>
                <a:sym typeface="Codec Pro Bold"/>
              </a:rPr>
              <a:t>Cloud Computing: Hands-on experience with AWS and Azure AI tools like SageMaker and Azure ML.</a:t>
            </a:r>
          </a:p>
          <a:p>
            <a:pPr algn="l" marL="397984" indent="-198992" lvl="1">
              <a:lnSpc>
                <a:spcPts val="1714"/>
              </a:lnSpc>
              <a:buFont typeface="Arial"/>
              <a:buChar char="•"/>
            </a:pPr>
            <a:r>
              <a:rPr lang="en-US" b="true" sz="1843">
                <a:solidFill>
                  <a:srgbClr val="FFFFFF"/>
                </a:solidFill>
                <a:latin typeface="Codec Pro Bold"/>
                <a:ea typeface="Codec Pro Bold"/>
                <a:cs typeface="Codec Pro Bold"/>
                <a:sym typeface="Codec Pro Bold"/>
              </a:rPr>
              <a:t>Programming: Strong Python expertise for data analysis, ML, and automation.</a:t>
            </a:r>
          </a:p>
          <a:p>
            <a:pPr algn="l" marL="397984" indent="-198992" lvl="1">
              <a:lnSpc>
                <a:spcPts val="1714"/>
              </a:lnSpc>
              <a:buFont typeface="Arial"/>
              <a:buChar char="•"/>
            </a:pPr>
            <a:r>
              <a:rPr lang="en-US" b="true" sz="1843">
                <a:solidFill>
                  <a:srgbClr val="FFFFFF"/>
                </a:solidFill>
                <a:latin typeface="Codec Pro Bold"/>
                <a:ea typeface="Codec Pro Bold"/>
                <a:cs typeface="Codec Pro Bold"/>
                <a:sym typeface="Codec Pro Bold"/>
              </a:rPr>
              <a:t>Natural Language Processing: Worked on sentiment analysis and chatbot design.</a:t>
            </a:r>
          </a:p>
          <a:p>
            <a:pPr algn="l" marL="397984" indent="-198992" lvl="1">
              <a:lnSpc>
                <a:spcPts val="1714"/>
              </a:lnSpc>
              <a:buFont typeface="Arial"/>
              <a:buChar char="•"/>
            </a:pPr>
            <a:r>
              <a:rPr lang="en-US" b="true" sz="1843">
                <a:solidFill>
                  <a:srgbClr val="FFFFFF"/>
                </a:solidFill>
                <a:latin typeface="Codec Pro Bold"/>
                <a:ea typeface="Codec Pro Bold"/>
                <a:cs typeface="Codec Pro Bold"/>
                <a:sym typeface="Codec Pro Bold"/>
              </a:rPr>
              <a:t>Collaboration: Effective teamwork on AI-driven projects.</a:t>
            </a:r>
          </a:p>
          <a:p>
            <a:pPr algn="l" marL="397984" indent="-198992" lvl="1">
              <a:lnSpc>
                <a:spcPts val="1714"/>
              </a:lnSpc>
              <a:buFont typeface="Arial"/>
              <a:buChar char="•"/>
            </a:pPr>
            <a:r>
              <a:rPr lang="en-US" b="true" sz="1843">
                <a:solidFill>
                  <a:srgbClr val="FFFFFF"/>
                </a:solidFill>
                <a:latin typeface="Codec Pro Bold"/>
                <a:ea typeface="Codec Pro Bold"/>
                <a:cs typeface="Codec Pro Bold"/>
                <a:sym typeface="Codec Pro Bold"/>
              </a:rPr>
              <a:t>Communication: Clear presentation of findings and project documentation.</a:t>
            </a:r>
          </a:p>
          <a:p>
            <a:pPr algn="l">
              <a:lnSpc>
                <a:spcPts val="1714"/>
              </a:lnSpc>
            </a:pPr>
          </a:p>
        </p:txBody>
      </p:sp>
      <p:sp>
        <p:nvSpPr>
          <p:cNvPr name="TextBox 21" id="21"/>
          <p:cNvSpPr txBox="true"/>
          <p:nvPr/>
        </p:nvSpPr>
        <p:spPr>
          <a:xfrm rot="0">
            <a:off x="6076125" y="9102229"/>
            <a:ext cx="5340808" cy="449761"/>
          </a:xfrm>
          <a:prstGeom prst="rect">
            <a:avLst/>
          </a:prstGeom>
        </p:spPr>
        <p:txBody>
          <a:bodyPr anchor="t" rtlCol="false" tIns="0" lIns="0" bIns="0" rIns="0">
            <a:spAutoFit/>
          </a:bodyPr>
          <a:lstStyle/>
          <a:p>
            <a:pPr algn="ctr">
              <a:lnSpc>
                <a:spcPts val="1606"/>
              </a:lnSpc>
            </a:pPr>
            <a:r>
              <a:rPr lang="en-US" b="true" sz="1727" u="sng">
                <a:solidFill>
                  <a:srgbClr val="FFFFFF"/>
                </a:solidFill>
                <a:latin typeface="Codec Pro Bold"/>
                <a:ea typeface="Codec Pro Bold"/>
                <a:cs typeface="Codec Pro Bold"/>
                <a:sym typeface="Codec Pro Bold"/>
                <a:hlinkClick r:id="rId15" tooltip="https://github.com/Morathi-Academic/ITAI2372.git"/>
              </a:rPr>
              <a:t>https://github.com/Morathi-Academic/ITAI2372.git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DAGZISaHjmU</dc:identifier>
  <dcterms:modified xsi:type="dcterms:W3CDTF">2011-08-01T06:04:30Z</dcterms:modified>
  <cp:revision>1</cp:revision>
  <dc:title>AI</dc:title>
</cp:coreProperties>
</file>